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3" r:id="rId7"/>
    <p:sldId id="262" r:id="rId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9" d="100"/>
          <a:sy n="79" d="100"/>
        </p:scale>
        <p:origin x="85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0CB378-470C-9365-A7D5-BCD79E5BB5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5A5C8B2-832B-F963-BE81-3F332D40A0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E9A189C-1CF9-2451-4790-8DEA206BA3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83784-2CC8-4817-999A-AAEC1B6463C2}" type="datetimeFigureOut">
              <a:rPr lang="zh-CN" altLang="en-US" smtClean="0"/>
              <a:t>2024/12/1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2BE3532-7D32-AD61-BE55-6883BAAA2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0E2B7B9-AB87-7B2D-815A-29CBD29F9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C26A9-2B42-4D8A-8C74-131C90E29E2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19700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DE346A-0A19-5A09-91EE-7D2F93E6FF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4D1DA37-13ED-488E-6BA0-6E3FD0F796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D62D97A-6C97-06EE-8730-38E03FE3A4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83784-2CC8-4817-999A-AAEC1B6463C2}" type="datetimeFigureOut">
              <a:rPr lang="zh-CN" altLang="en-US" smtClean="0"/>
              <a:t>2024/12/1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BE47451-4FA3-2417-365C-FFF54E51FD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D11A7B9-E813-200F-4873-5A37BF723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C26A9-2B42-4D8A-8C74-131C90E29E2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11151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A420AE2D-713D-9487-C81C-BD41752997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F330E5E-EE4B-A5C8-E64E-ED74CBDAB9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0619CD1-13EE-423C-95A3-A9948045BD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83784-2CC8-4817-999A-AAEC1B6463C2}" type="datetimeFigureOut">
              <a:rPr lang="zh-CN" altLang="en-US" smtClean="0"/>
              <a:t>2024/12/1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69D1003-80D4-2E8F-9431-3FCA73FE6B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08EC2C2-DA35-D547-9038-2ED59B641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C26A9-2B42-4D8A-8C74-131C90E29E2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18320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23C233D-586A-9C5F-BD3D-B067D95EAE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5E4B321-7783-FE24-1A84-5A5B21F464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DDE9AB0-C260-55F8-30AE-3B09741FE9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83784-2CC8-4817-999A-AAEC1B6463C2}" type="datetimeFigureOut">
              <a:rPr lang="zh-CN" altLang="en-US" smtClean="0"/>
              <a:t>2024/12/1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3A673C2-88AA-C40F-FEE9-7262C0B86B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89614E1-9D78-1BF5-B071-96525FBF6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C26A9-2B42-4D8A-8C74-131C90E29E2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21582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7FE95C-0E97-DC18-391C-D134EE1F8F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2ABFF1B-6305-E892-B19E-C3C46E170F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515ADB0-3C1D-32F9-A015-A848945D7E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83784-2CC8-4817-999A-AAEC1B6463C2}" type="datetimeFigureOut">
              <a:rPr lang="zh-CN" altLang="en-US" smtClean="0"/>
              <a:t>2024/12/1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8507390-62A4-4240-9F80-1D6CE0CD88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1A49DB3-0318-9DCE-9B52-61552B998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C26A9-2B42-4D8A-8C74-131C90E29E2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09043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7FCDE1-9973-79C3-C93A-EB41DFB7E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0A91AE3-0B54-9DEE-57A1-5AE9EEBF3D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912240B-1A9F-4196-F240-095CEB0359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5CD72B3-8554-9132-ADC9-959DE7EA51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83784-2CC8-4817-999A-AAEC1B6463C2}" type="datetimeFigureOut">
              <a:rPr lang="zh-CN" altLang="en-US" smtClean="0"/>
              <a:t>2024/12/1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8762379-152E-3950-318A-B92063CB91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B05316D-FEDD-73A8-429A-88458EF0B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C26A9-2B42-4D8A-8C74-131C90E29E2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81682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38B7B5-CF1A-53B8-33C3-DFCDDF3C9B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6E29CDD-03DF-00A8-E51F-B6921A38B1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39F81C2-2BAF-D17D-1323-5A25832F57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D86F5331-AA83-E2A7-6669-5FF43B13DAC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310D667C-C1FD-A50F-B94F-715EFBF06A5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8B38962F-CD0F-1C95-54CC-137360DA3E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83784-2CC8-4817-999A-AAEC1B6463C2}" type="datetimeFigureOut">
              <a:rPr lang="zh-CN" altLang="en-US" smtClean="0"/>
              <a:t>2024/12/1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101425F0-F94F-9AEF-A9AE-51638B1D1B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08784CA4-7AA0-2B3B-DCCD-B02C55562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C26A9-2B42-4D8A-8C74-131C90E29E2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30981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39E833-7F64-6515-F7C0-F53FC1D3C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482F77E-59A4-7405-88C1-12EF2497F6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83784-2CC8-4817-999A-AAEC1B6463C2}" type="datetimeFigureOut">
              <a:rPr lang="zh-CN" altLang="en-US" smtClean="0"/>
              <a:t>2024/12/1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EF3EB6B-2E17-0293-5959-8418584CEC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E88F87C-4F26-5ABA-C340-35622C9727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C26A9-2B42-4D8A-8C74-131C90E29E2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52465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3BEC4C13-270C-4231-55C7-3155FB759A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83784-2CC8-4817-999A-AAEC1B6463C2}" type="datetimeFigureOut">
              <a:rPr lang="zh-CN" altLang="en-US" smtClean="0"/>
              <a:t>2024/12/1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1888DBEA-57A9-3327-CE09-EBB6F64BDE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9FF8F91-597C-169E-9205-34A420192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C26A9-2B42-4D8A-8C74-131C90E29E2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92071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841FAD4-60E5-9C28-45CE-A97A5992B7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52E158A-AB7B-1AE5-A519-E6A76B0673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650C7EB-F135-370B-FA3E-5EC1D5F1D3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A444F07-51F7-6D98-4AC4-9E4701C1C1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83784-2CC8-4817-999A-AAEC1B6463C2}" type="datetimeFigureOut">
              <a:rPr lang="zh-CN" altLang="en-US" smtClean="0"/>
              <a:t>2024/12/1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A7457D5-72FF-6EBC-FD53-58D4D54738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50240FC-EF56-2E52-B56E-B77698EA4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C26A9-2B42-4D8A-8C74-131C90E29E2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27506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419935-BF01-DAA1-0C57-AE94E29FB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D6C165C7-28FE-2D51-131E-B2DC596C2A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136C792-45D4-DCDC-7B6A-EB8BD76CF8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02E0E01-F0B6-84DF-FE70-8FFDE6B36C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83784-2CC8-4817-999A-AAEC1B6463C2}" type="datetimeFigureOut">
              <a:rPr lang="zh-CN" altLang="en-US" smtClean="0"/>
              <a:t>2024/12/1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0B103A8-8B25-DC57-B05C-48167E64B5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F1DF959-FE61-941A-9720-AFAF1C6ED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C26A9-2B42-4D8A-8C74-131C90E29E2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84050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704BFAD5-7294-384C-1FF9-D6F7BD8A1C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D80B522-F374-69B4-0ED4-E40D4228D4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7125C68-3D84-EE15-16CD-2B009C49847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483784-2CC8-4817-999A-AAEC1B6463C2}" type="datetimeFigureOut">
              <a:rPr lang="zh-CN" altLang="en-US" smtClean="0"/>
              <a:t>2024/12/1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B4CDE52-C650-CFD9-A05C-962930B5DE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3B07FDE-84FE-7788-375A-6D2704DA20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8C26A9-2B42-4D8A-8C74-131C90E29E2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35154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jp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587FE96-2DF7-FF6E-A3BD-923BA5CE584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9696" y="-79513"/>
            <a:ext cx="12523304" cy="693751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7B0A93D8-3307-2992-1CF3-3EDE90A4DA28}"/>
              </a:ext>
            </a:extLst>
          </p:cNvPr>
          <p:cNvSpPr/>
          <p:nvPr/>
        </p:nvSpPr>
        <p:spPr>
          <a:xfrm>
            <a:off x="-642796" y="111649"/>
            <a:ext cx="11665292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马铃薯相关加工产业现状与发展</a:t>
            </a:r>
            <a:r>
              <a:rPr lang="en-US" altLang="zh-CN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——</a:t>
            </a:r>
            <a:r>
              <a:rPr lang="zh-CN" alt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加工产业现状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C3DD999-CFF3-0FED-AC12-FDBFD89D7F7B}"/>
              </a:ext>
            </a:extLst>
          </p:cNvPr>
          <p:cNvSpPr/>
          <p:nvPr/>
        </p:nvSpPr>
        <p:spPr>
          <a:xfrm>
            <a:off x="314706" y="1110083"/>
            <a:ext cx="8368747" cy="546911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F44687F-B123-04D6-3DA4-10463DDF1D9D}"/>
              </a:ext>
            </a:extLst>
          </p:cNvPr>
          <p:cNvSpPr txBox="1"/>
          <p:nvPr/>
        </p:nvSpPr>
        <p:spPr>
          <a:xfrm>
            <a:off x="314706" y="1367643"/>
            <a:ext cx="59734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1.</a:t>
            </a:r>
            <a:r>
              <a:rPr lang="zh-CN" altLang="en-US" sz="2400" b="1" dirty="0"/>
              <a:t>加工产品种类丰富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6E08B43-D271-26E9-A7B0-06FDB130C56F}"/>
              </a:ext>
            </a:extLst>
          </p:cNvPr>
          <p:cNvSpPr txBox="1"/>
          <p:nvPr/>
        </p:nvSpPr>
        <p:spPr>
          <a:xfrm>
            <a:off x="536712" y="2076422"/>
            <a:ext cx="767300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传统食品：如马铃薯淀粉、马铃薯粉条、薯片等，这类产品市场需求稳定，技术成熟。</a:t>
            </a:r>
            <a:endParaRPr lang="en-US" altLang="zh-CN" b="1" dirty="0"/>
          </a:p>
          <a:p>
            <a:endParaRPr lang="en-US" altLang="zh-CN" b="1" dirty="0"/>
          </a:p>
          <a:p>
            <a:r>
              <a:rPr lang="zh-CN" altLang="en-US" b="1" dirty="0"/>
              <a:t>休闲食品：薯条、薯片和即食土豆泥是目前全球市场增长最快的品类。   </a:t>
            </a:r>
            <a:endParaRPr lang="en-US" altLang="zh-CN" b="1" dirty="0"/>
          </a:p>
          <a:p>
            <a:endParaRPr lang="en-US" altLang="zh-CN" b="1" dirty="0"/>
          </a:p>
          <a:p>
            <a:r>
              <a:rPr lang="zh-CN" altLang="en-US" b="1" dirty="0"/>
              <a:t> 功能性食品：富含膳食纤维、低脂低热量的健康食品逐渐受到关注，例如马铃薯蛋白饮品、代餐食品等。</a:t>
            </a:r>
            <a:endParaRPr lang="en-US" altLang="zh-CN" b="1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6BE2115B-0517-109C-DD42-AD41976D3C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219" y="4293203"/>
            <a:ext cx="2928938" cy="1933575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75D874DD-5F77-5509-8988-E048D95EC5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1459" y="4107747"/>
            <a:ext cx="3422341" cy="2190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9392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D1F5410-E235-7BDA-ACF9-632C8CC24A8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523304" cy="693751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1AF41421-F9A0-1716-56D3-C403C4F37D3F}"/>
              </a:ext>
            </a:extLst>
          </p:cNvPr>
          <p:cNvSpPr/>
          <p:nvPr/>
        </p:nvSpPr>
        <p:spPr>
          <a:xfrm>
            <a:off x="0" y="175931"/>
            <a:ext cx="10571988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马铃薯相关加工产业现状与发展</a:t>
            </a:r>
            <a:r>
              <a:rPr lang="en-US" altLang="zh-CN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——</a:t>
            </a:r>
            <a:r>
              <a:rPr lang="zh-CN" alt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加工产业现状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3953086-CD19-DE60-E7D6-8E8741EEA51A}"/>
              </a:ext>
            </a:extLst>
          </p:cNvPr>
          <p:cNvSpPr txBox="1"/>
          <p:nvPr/>
        </p:nvSpPr>
        <p:spPr>
          <a:xfrm>
            <a:off x="268356" y="1242679"/>
            <a:ext cx="901479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/>
              <a:t>2.</a:t>
            </a:r>
            <a:r>
              <a:rPr lang="zh-CN" altLang="en-US" sz="2000" b="1" dirty="0"/>
              <a:t>加工技术的不断提升</a:t>
            </a:r>
            <a:endParaRPr lang="zh-CN" altLang="en-US" sz="2000" dirty="0"/>
          </a:p>
          <a:p>
            <a:r>
              <a:rPr lang="zh-CN" altLang="en-US" sz="2000" b="1" dirty="0"/>
              <a:t>自动化与智能化：在原料清洗、切割、干燥、包装等环节广泛应用自动化设备，提高了生产效率。</a:t>
            </a:r>
            <a:endParaRPr lang="en-US" altLang="zh-CN" sz="2000" b="1" dirty="0"/>
          </a:p>
          <a:p>
            <a:r>
              <a:rPr lang="zh-CN" altLang="en-US" sz="2000" b="1" dirty="0"/>
              <a:t> 绿色加工：为减少能源消耗和污染，采用低温脱水、真空干燥等技术逐步替代传统的高温油炸和烘干工艺。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BF67FD4A-A0D9-6B32-47F4-48798E64D1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847" y="3320243"/>
            <a:ext cx="3253409" cy="3253409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8EAC62EF-473D-5F94-AC13-B35D448861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2819" y="3320243"/>
            <a:ext cx="3253409" cy="3253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5971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47480CF-B180-93E2-35BC-5CD5F475204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523304" cy="6937513"/>
          </a:xfrm>
          <a:prstGeom prst="rect">
            <a:avLst/>
          </a:prstGeom>
          <a:noFill/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0015B68-F447-CC27-5C60-C67039FE6184}"/>
              </a:ext>
            </a:extLst>
          </p:cNvPr>
          <p:cNvSpPr txBox="1"/>
          <p:nvPr/>
        </p:nvSpPr>
        <p:spPr>
          <a:xfrm>
            <a:off x="628278" y="1477124"/>
            <a:ext cx="7348825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3.</a:t>
            </a:r>
            <a:r>
              <a:rPr lang="zh-CN" altLang="en-US" sz="2400" b="1" dirty="0"/>
              <a:t>产业集中化趋势显著：</a:t>
            </a:r>
            <a:endParaRPr lang="en-US" altLang="zh-CN" sz="2400" b="1" dirty="0"/>
          </a:p>
          <a:p>
            <a:r>
              <a:rPr lang="zh-CN" altLang="en-US" sz="2400" b="1" dirty="0"/>
              <a:t>发达国家的马铃薯加工企业规模化程度较高，例如荷兰、美国的几家龙头企业占据全球薯条和薯片市场的大部分份额。</a:t>
            </a:r>
            <a:r>
              <a:rPr lang="en-US" altLang="zh-CN" sz="2400" b="1" dirty="0"/>
              <a:t> </a:t>
            </a:r>
            <a:r>
              <a:rPr lang="zh-CN" altLang="en-US" sz="2400" b="1" dirty="0"/>
              <a:t>中国马铃薯加工行业起步较晚，企业普遍规模较小，但近年来通过技术引进和政策扶持逐步壮大。</a:t>
            </a:r>
            <a:endParaRPr lang="en-US" altLang="zh-CN" sz="2400" b="1" dirty="0"/>
          </a:p>
          <a:p>
            <a:endParaRPr lang="en-US" altLang="zh-CN" sz="2400" b="1" dirty="0"/>
          </a:p>
          <a:p>
            <a:r>
              <a:rPr lang="en-US" altLang="zh-CN" sz="2400" b="1" dirty="0"/>
              <a:t>4. </a:t>
            </a:r>
            <a:r>
              <a:rPr lang="zh-CN" altLang="en-US" sz="2400" b="1" dirty="0"/>
              <a:t>原料供应与市场问题：</a:t>
            </a:r>
            <a:endParaRPr lang="en-US" altLang="zh-CN" sz="2400" b="1" dirty="0"/>
          </a:p>
          <a:p>
            <a:r>
              <a:rPr lang="zh-CN" altLang="en-US" sz="2400" b="1" dirty="0"/>
              <a:t>区域差异：欧洲和北美有完善的马铃薯种植和加工体系，而发展中国家的原料供应和加工能力尚需加强。</a:t>
            </a:r>
            <a:endParaRPr lang="en-US" altLang="zh-CN" sz="2400" b="1" dirty="0"/>
          </a:p>
          <a:p>
            <a:r>
              <a:rPr lang="zh-CN" altLang="en-US" sz="2400" b="1" dirty="0"/>
              <a:t>市场挑战：如出口壁垒、价格波动和消费者需求变化。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20F8E1D-7C9D-9A87-CC92-D11019FFC863}"/>
              </a:ext>
            </a:extLst>
          </p:cNvPr>
          <p:cNvSpPr/>
          <p:nvPr/>
        </p:nvSpPr>
        <p:spPr>
          <a:xfrm>
            <a:off x="-324744" y="233282"/>
            <a:ext cx="11158396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马铃薯相关加工产业现状与发展</a:t>
            </a:r>
            <a:r>
              <a:rPr lang="en-US" altLang="zh-CN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——</a:t>
            </a:r>
            <a:r>
              <a:rPr lang="zh-CN" alt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加工产业现状</a:t>
            </a:r>
          </a:p>
        </p:txBody>
      </p:sp>
    </p:spTree>
    <p:extLst>
      <p:ext uri="{BB962C8B-B14F-4D97-AF65-F5344CB8AC3E}">
        <p14:creationId xmlns:p14="http://schemas.microsoft.com/office/powerpoint/2010/main" val="30519909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F8C497A-A5D5-1C3D-FA2E-F7ECE803805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5652" y="0"/>
            <a:ext cx="12523304" cy="6937513"/>
          </a:xfrm>
          <a:prstGeom prst="rect">
            <a:avLst/>
          </a:prstGeom>
          <a:noFill/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768ED2CD-DF67-A9FA-23C4-251E92067468}"/>
              </a:ext>
            </a:extLst>
          </p:cNvPr>
          <p:cNvSpPr/>
          <p:nvPr/>
        </p:nvSpPr>
        <p:spPr>
          <a:xfrm>
            <a:off x="99391" y="1174086"/>
            <a:ext cx="8915401" cy="568391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28B272E-9119-786F-4638-8580250D097F}"/>
              </a:ext>
            </a:extLst>
          </p:cNvPr>
          <p:cNvSpPr txBox="1"/>
          <p:nvPr/>
        </p:nvSpPr>
        <p:spPr>
          <a:xfrm>
            <a:off x="494472" y="1670740"/>
            <a:ext cx="2343148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 </a:t>
            </a:r>
            <a:r>
              <a:rPr lang="en-US" altLang="zh-CN" sz="2400" b="1" dirty="0"/>
              <a:t>1.</a:t>
            </a:r>
            <a:r>
              <a:rPr lang="zh-CN" altLang="en-US" sz="2400" b="1" dirty="0"/>
              <a:t>健康化与功能化：</a:t>
            </a:r>
            <a:endParaRPr lang="en-US" altLang="zh-CN" sz="2400" b="1" dirty="0"/>
          </a:p>
          <a:p>
            <a:r>
              <a:rPr lang="zh-CN" altLang="en-US" sz="2400" b="1" dirty="0"/>
              <a:t>随着消费者健康意识的提高，低脂、低盐、富含膳食纤维和蛋白质的马铃薯产品受到更多关注。企业可能开发更多“轻加工”或“功能性”食品。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D54E3C32-9F5B-1AD3-C9EB-A6EC78947F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9183" y="1670740"/>
            <a:ext cx="4240696" cy="4240696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3981CA27-0006-C177-DAD5-55C155ACD975}"/>
              </a:ext>
            </a:extLst>
          </p:cNvPr>
          <p:cNvSpPr txBox="1"/>
          <p:nvPr/>
        </p:nvSpPr>
        <p:spPr>
          <a:xfrm>
            <a:off x="4735994" y="6159329"/>
            <a:ext cx="3786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土豆蛋白棒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49DD5A0C-D58F-7F50-090A-1BA6D79E21FB}"/>
              </a:ext>
            </a:extLst>
          </p:cNvPr>
          <p:cNvSpPr/>
          <p:nvPr/>
        </p:nvSpPr>
        <p:spPr>
          <a:xfrm>
            <a:off x="-1275555" y="199184"/>
            <a:ext cx="11665292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马铃薯相关加工产业现状与发展</a:t>
            </a:r>
            <a:r>
              <a:rPr lang="en-US" altLang="zh-CN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——</a:t>
            </a:r>
            <a:r>
              <a:rPr lang="zh-CN" alt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发展趋势</a:t>
            </a:r>
          </a:p>
        </p:txBody>
      </p:sp>
    </p:spTree>
    <p:extLst>
      <p:ext uri="{BB962C8B-B14F-4D97-AF65-F5344CB8AC3E}">
        <p14:creationId xmlns:p14="http://schemas.microsoft.com/office/powerpoint/2010/main" val="17092580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FAB1045F-CD1A-3D34-733C-7F5CD177041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041374" y="1272208"/>
            <a:ext cx="6858000" cy="431358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3A72DE4-8026-D103-85A3-C504CD62C49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7166" y="0"/>
            <a:ext cx="3564833" cy="68580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8AD9FDA9-B4A6-9CD0-0B1C-D324ABF8C72F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313583" cy="6989373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7D6FBCCD-3C80-CB5B-256D-E93AAF69606A}"/>
              </a:ext>
            </a:extLst>
          </p:cNvPr>
          <p:cNvSpPr txBox="1"/>
          <p:nvPr/>
        </p:nvSpPr>
        <p:spPr>
          <a:xfrm>
            <a:off x="5110121" y="2361532"/>
            <a:ext cx="4179793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dirty="0"/>
              <a:t>2. </a:t>
            </a:r>
            <a:r>
              <a:rPr lang="zh-CN" altLang="en-US" sz="2000" b="1" dirty="0"/>
              <a:t>多元化应用：</a:t>
            </a:r>
            <a:endParaRPr lang="en-US" altLang="zh-CN" sz="2000" b="1" dirty="0"/>
          </a:p>
          <a:p>
            <a:pPr>
              <a:lnSpc>
                <a:spcPct val="150000"/>
              </a:lnSpc>
            </a:pPr>
            <a:r>
              <a:rPr lang="zh-CN" altLang="en-US" sz="2000" b="1" dirty="0"/>
              <a:t>马铃薯原料在食品之外的应用前景广阔，例如生物材料（可降解塑料）、医药（抗氧化提取物）、饲料和工业淀粉的生产等。</a:t>
            </a:r>
            <a:endParaRPr lang="en-US" altLang="zh-CN" sz="2000" b="1" dirty="0"/>
          </a:p>
          <a:p>
            <a:endParaRPr lang="en-US" altLang="zh-CN" sz="2000" b="1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AEC6D2A-6373-8D32-0C7C-EFEE105AFCDC}"/>
              </a:ext>
            </a:extLst>
          </p:cNvPr>
          <p:cNvSpPr/>
          <p:nvPr/>
        </p:nvSpPr>
        <p:spPr>
          <a:xfrm>
            <a:off x="-688492" y="121459"/>
            <a:ext cx="10817120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马铃薯相关加工产业现状与发展</a:t>
            </a:r>
            <a:r>
              <a:rPr lang="en-US" altLang="zh-CN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——</a:t>
            </a:r>
            <a:r>
              <a:rPr lang="zh-CN" alt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发展趋势</a:t>
            </a: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4BC2B7E0-E158-71A7-AAE3-419F28617A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7490" y="1633501"/>
            <a:ext cx="2776331" cy="416449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42315970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6687B01A-590B-1B18-7401-87005B871BC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-65687"/>
            <a:ext cx="4313583" cy="698937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8599B7B-3C2C-F540-2B71-91DFC32F4E3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041372" y="1272208"/>
            <a:ext cx="6858000" cy="4313584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699EE91D-7606-CC7C-CC05-8F7E2E70DCCC}"/>
              </a:ext>
            </a:extLst>
          </p:cNvPr>
          <p:cNvSpPr/>
          <p:nvPr/>
        </p:nvSpPr>
        <p:spPr>
          <a:xfrm>
            <a:off x="-1186103" y="133891"/>
            <a:ext cx="11665292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马铃薯相关加工产业现状与发展</a:t>
            </a:r>
            <a:r>
              <a:rPr lang="en-US" altLang="zh-CN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——</a:t>
            </a:r>
            <a:r>
              <a:rPr lang="zh-CN" alt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发展趋势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B7F4955-7F25-485C-8DEA-C23CA2E3EEAF}"/>
              </a:ext>
            </a:extLst>
          </p:cNvPr>
          <p:cNvSpPr txBox="1"/>
          <p:nvPr/>
        </p:nvSpPr>
        <p:spPr>
          <a:xfrm>
            <a:off x="331306" y="1615976"/>
            <a:ext cx="945211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/>
              <a:t>3. </a:t>
            </a:r>
            <a:r>
              <a:rPr lang="zh-CN" altLang="en-US" sz="2400" b="1" dirty="0"/>
              <a:t>区域合作与全球化：</a:t>
            </a:r>
            <a:endParaRPr lang="en-US" altLang="zh-CN" sz="2400" b="1" dirty="0"/>
          </a:p>
          <a:p>
            <a:r>
              <a:rPr lang="zh-CN" altLang="en-US" sz="2400" b="1" dirty="0"/>
              <a:t>发达国家的技术和设备输出，结合发展中国家的土地和劳动力优势，将促进全球马铃薯产业链的合作。加强“一带一路”沿线国家的马铃薯加工贸易合作，推动产品出口。</a:t>
            </a:r>
            <a:endParaRPr lang="en-US" altLang="zh-CN" sz="2400" b="1" dirty="0"/>
          </a:p>
          <a:p>
            <a:endParaRPr lang="en-US" altLang="zh-CN" sz="2400" b="1" dirty="0"/>
          </a:p>
          <a:p>
            <a:r>
              <a:rPr lang="en-US" altLang="zh-CN" sz="2400" b="1" dirty="0"/>
              <a:t>4. </a:t>
            </a:r>
            <a:r>
              <a:rPr lang="zh-CN" altLang="en-US" sz="2400" b="1" dirty="0"/>
              <a:t>数字化与精准农业支持：</a:t>
            </a:r>
            <a:endParaRPr lang="en-US" altLang="zh-CN" sz="2400" b="1" dirty="0"/>
          </a:p>
          <a:p>
            <a:r>
              <a:rPr lang="zh-CN" altLang="en-US" sz="2400" b="1" dirty="0"/>
              <a:t>运用大数据、物联网技术优化种植过程，为加工企业提供更高质量、更稳定的原料供应。</a:t>
            </a:r>
            <a:endParaRPr lang="en-US" altLang="zh-CN" sz="2400" b="1" dirty="0"/>
          </a:p>
          <a:p>
            <a:endParaRPr lang="en-US" altLang="zh-CN" sz="2400" b="1" dirty="0"/>
          </a:p>
          <a:p>
            <a:r>
              <a:rPr lang="en-US" altLang="zh-CN" sz="2400" b="1" dirty="0"/>
              <a:t>5. </a:t>
            </a:r>
            <a:r>
              <a:rPr lang="zh-CN" altLang="en-US" sz="2400" b="1" dirty="0"/>
              <a:t>环境友好型加工：加大对绿色加工技术的研发投入，降低生产对环境的影响，例如利用加工废料生产生物肥料、沼气等。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2E4D4831-5D3D-CC52-E2D7-530EFC11DAB0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7166" y="0"/>
            <a:ext cx="35648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4158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3560C8B-90AE-A11E-1080-C1E4B975F48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9452" y="-39757"/>
            <a:ext cx="12523304" cy="6937513"/>
          </a:xfrm>
          <a:prstGeom prst="rect">
            <a:avLst/>
          </a:prstGeom>
          <a:noFill/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9F4A5DFA-D946-D704-2C98-7A6113719E76}"/>
              </a:ext>
            </a:extLst>
          </p:cNvPr>
          <p:cNvSpPr/>
          <p:nvPr/>
        </p:nvSpPr>
        <p:spPr>
          <a:xfrm>
            <a:off x="-1275555" y="199184"/>
            <a:ext cx="11665292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马铃薯相关加工产业现状与发展</a:t>
            </a:r>
            <a:r>
              <a:rPr lang="en-US" altLang="zh-CN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——</a:t>
            </a:r>
            <a:r>
              <a:rPr lang="zh-CN" alt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发展建议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462868D-7FCA-6AB3-EE85-30827DF6BEDA}"/>
              </a:ext>
            </a:extLst>
          </p:cNvPr>
          <p:cNvSpPr txBox="1"/>
          <p:nvPr/>
        </p:nvSpPr>
        <p:spPr>
          <a:xfrm>
            <a:off x="139148" y="1084456"/>
            <a:ext cx="902473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zh-CN" altLang="en-US" sz="2400" b="1" dirty="0"/>
              <a:t>提升科技研发能力：</a:t>
            </a:r>
            <a:endParaRPr lang="en-US" altLang="zh-CN" sz="2400" b="1" dirty="0"/>
          </a:p>
          <a:p>
            <a:r>
              <a:rPr lang="zh-CN" altLang="en-US" sz="2400" b="1" dirty="0"/>
              <a:t>增加对高附加值产品的研发投入，如功能性食品和新型加工工艺，推动产业转型升级。</a:t>
            </a:r>
            <a:endParaRPr lang="en-US" altLang="zh-CN" sz="2400" b="1" dirty="0"/>
          </a:p>
          <a:p>
            <a:endParaRPr lang="en-US" altLang="zh-CN" sz="2400" b="1" dirty="0"/>
          </a:p>
          <a:p>
            <a:r>
              <a:rPr lang="en-US" altLang="zh-CN" sz="2400" b="1" dirty="0"/>
              <a:t>2. </a:t>
            </a:r>
            <a:r>
              <a:rPr lang="zh-CN" altLang="en-US" sz="2400" b="1" dirty="0"/>
              <a:t>构建产业集群</a:t>
            </a:r>
            <a:r>
              <a:rPr lang="en-US" altLang="zh-CN" sz="2400" b="1" dirty="0"/>
              <a:t>:</a:t>
            </a:r>
          </a:p>
          <a:p>
            <a:r>
              <a:rPr lang="zh-CN" altLang="en-US" sz="2400" b="1" dirty="0"/>
              <a:t>鼓励马铃薯主产区发展一体化产业链，从种植到加工实现资源整合，提高经济效益。</a:t>
            </a:r>
            <a:endParaRPr lang="en-US" altLang="zh-CN" sz="2400" b="1" dirty="0"/>
          </a:p>
          <a:p>
            <a:endParaRPr lang="en-US" altLang="zh-CN" sz="2400" b="1" dirty="0"/>
          </a:p>
          <a:p>
            <a:r>
              <a:rPr lang="en-US" altLang="zh-CN" sz="2400" b="1" dirty="0"/>
              <a:t>3. </a:t>
            </a:r>
            <a:r>
              <a:rPr lang="zh-CN" altLang="en-US" sz="2400" b="1" dirty="0"/>
              <a:t>加强品牌建设与市场营销</a:t>
            </a:r>
            <a:r>
              <a:rPr lang="en-US" altLang="zh-CN" sz="2400" b="1" dirty="0"/>
              <a:t>:</a:t>
            </a:r>
          </a:p>
          <a:p>
            <a:r>
              <a:rPr lang="zh-CN" altLang="en-US" sz="2400" b="1" dirty="0"/>
              <a:t>打造区域特色品牌，提高国际市场竞争力，增加出口额。</a:t>
            </a:r>
            <a:endParaRPr lang="en-US" altLang="zh-CN" sz="2400" b="1" dirty="0"/>
          </a:p>
          <a:p>
            <a:endParaRPr lang="en-US" altLang="zh-CN" sz="2400" b="1" dirty="0"/>
          </a:p>
          <a:p>
            <a:r>
              <a:rPr lang="en-US" altLang="zh-CN" sz="2400" b="1" dirty="0"/>
              <a:t>4. </a:t>
            </a:r>
            <a:r>
              <a:rPr lang="zh-CN" altLang="en-US" sz="2400" b="1" dirty="0"/>
              <a:t>政策支持与人才培养</a:t>
            </a:r>
            <a:r>
              <a:rPr lang="en-US" altLang="zh-CN" sz="2400" b="1" dirty="0"/>
              <a:t>:</a:t>
            </a:r>
          </a:p>
          <a:p>
            <a:r>
              <a:rPr lang="zh-CN" altLang="en-US" sz="2400" b="1" dirty="0"/>
              <a:t>政府可以通过补贴、税收优惠等方式扶持产业发展，同时加强加工技术人才的培养与引进。</a:t>
            </a:r>
          </a:p>
        </p:txBody>
      </p:sp>
    </p:spTree>
    <p:extLst>
      <p:ext uri="{BB962C8B-B14F-4D97-AF65-F5344CB8AC3E}">
        <p14:creationId xmlns:p14="http://schemas.microsoft.com/office/powerpoint/2010/main" val="26819710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</TotalTime>
  <Words>623</Words>
  <Application>Microsoft Office PowerPoint</Application>
  <PresentationFormat>宽屏</PresentationFormat>
  <Paragraphs>45</Paragraphs>
  <Slides>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11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曦 郑</dc:creator>
  <cp:lastModifiedBy>曦 郑</cp:lastModifiedBy>
  <cp:revision>2</cp:revision>
  <dcterms:created xsi:type="dcterms:W3CDTF">2024-12-01T12:18:06Z</dcterms:created>
  <dcterms:modified xsi:type="dcterms:W3CDTF">2024-12-01T13:47:01Z</dcterms:modified>
</cp:coreProperties>
</file>